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1" r:id="rId7"/>
    <p:sldId id="265" r:id="rId8"/>
    <p:sldId id="269" r:id="rId9"/>
    <p:sldId id="267" r:id="rId10"/>
    <p:sldId id="262" r:id="rId11"/>
    <p:sldId id="263" r:id="rId12"/>
    <p:sldId id="264" r:id="rId13"/>
    <p:sldId id="266"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74"/>
  </p:normalViewPr>
  <p:slideViewPr>
    <p:cSldViewPr snapToGrid="0" snapToObjects="1">
      <p:cViewPr varScale="1">
        <p:scale>
          <a:sx n="104" d="100"/>
          <a:sy n="104" d="100"/>
        </p:scale>
        <p:origin x="232"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eg>
</file>

<file path=ppt/media/image4.tiff>
</file>

<file path=ppt/media/image5.tif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4/25/20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resumegenius.com/resume-samples/data-scientist-resume-example"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leetcode.com/problemset/al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towardsdatascience.com/academia-to-data-science-91558063aa9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ata-flair.training/blogs/why-choose-career-in-big-data/"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www.nytimes.com/2013/04/14/education/edlife/universities-offer-courses-in-a-hot-new-field-data-science.html" TargetMode="External"/><Relationship Id="rId5" Type="http://schemas.openxmlformats.org/officeDocument/2006/relationships/image" Target="../media/image3.jpeg"/><Relationship Id="rId4" Type="http://schemas.openxmlformats.org/officeDocument/2006/relationships/hyperlink" Target="https://www.globaltechcouncil.org/big-data-analytics/certified-bigdata-exper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hyperlink" Target="https://towardsdatascience.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s2ds.org/" TargetMode="External"/><Relationship Id="rId2" Type="http://schemas.openxmlformats.org/officeDocument/2006/relationships/hyperlink" Target="https://datasciencedojo.com/data-science-bootcamp/" TargetMode="External"/><Relationship Id="rId1" Type="http://schemas.openxmlformats.org/officeDocument/2006/relationships/slideLayout" Target="../slideLayouts/slideLayout2.xml"/><Relationship Id="rId6" Type="http://schemas.openxmlformats.org/officeDocument/2006/relationships/hyperlink" Target="https://www.coursera.org/learn/machine-learning" TargetMode="External"/><Relationship Id="rId5" Type="http://schemas.openxmlformats.org/officeDocument/2006/relationships/hyperlink" Target="https://insightfellows.com/data-science" TargetMode="External"/><Relationship Id="rId4" Type="http://schemas.openxmlformats.org/officeDocument/2006/relationships/hyperlink" Target="https://www.thedataincubator.com/fellowship.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80755-0BA9-7445-9BC4-DE57C3C6C8C5}"/>
              </a:ext>
            </a:extLst>
          </p:cNvPr>
          <p:cNvSpPr>
            <a:spLocks noGrp="1"/>
          </p:cNvSpPr>
          <p:nvPr>
            <p:ph type="ctrTitle"/>
          </p:nvPr>
        </p:nvSpPr>
        <p:spPr>
          <a:xfrm>
            <a:off x="1507067" y="1799617"/>
            <a:ext cx="7766936" cy="2251219"/>
          </a:xfrm>
        </p:spPr>
        <p:txBody>
          <a:bodyPr/>
          <a:lstStyle/>
          <a:p>
            <a:r>
              <a:rPr lang="en-US" dirty="0">
                <a:solidFill>
                  <a:schemeClr val="accent2"/>
                </a:solidFill>
              </a:rPr>
              <a:t>Data Science Careers:</a:t>
            </a:r>
            <a:br>
              <a:rPr lang="en-US" dirty="0">
                <a:solidFill>
                  <a:schemeClr val="accent2"/>
                </a:solidFill>
              </a:rPr>
            </a:br>
            <a:r>
              <a:rPr lang="en-US" sz="4000" dirty="0"/>
              <a:t>A primer for academics looking to switch to industry</a:t>
            </a:r>
            <a:endParaRPr lang="en-US" dirty="0"/>
          </a:p>
        </p:txBody>
      </p:sp>
      <p:sp>
        <p:nvSpPr>
          <p:cNvPr id="3" name="Subtitle 2">
            <a:extLst>
              <a:ext uri="{FF2B5EF4-FFF2-40B4-BE49-F238E27FC236}">
                <a16:creationId xmlns:a16="http://schemas.microsoft.com/office/drawing/2014/main" id="{05C025CB-87BA-4942-9915-30F7D7C310D7}"/>
              </a:ext>
            </a:extLst>
          </p:cNvPr>
          <p:cNvSpPr>
            <a:spLocks noGrp="1"/>
          </p:cNvSpPr>
          <p:nvPr>
            <p:ph type="subTitle" idx="1"/>
          </p:nvPr>
        </p:nvSpPr>
        <p:spPr/>
        <p:txBody>
          <a:bodyPr>
            <a:normAutofit fontScale="85000" lnSpcReduction="20000"/>
          </a:bodyPr>
          <a:lstStyle/>
          <a:p>
            <a:pPr>
              <a:lnSpc>
                <a:spcPct val="150000"/>
              </a:lnSpc>
              <a:spcBef>
                <a:spcPts val="0"/>
              </a:spcBef>
            </a:pPr>
            <a:r>
              <a:rPr lang="en-US" sz="2200" dirty="0"/>
              <a:t>Dr. J. Pocahontas Olson</a:t>
            </a:r>
          </a:p>
          <a:p>
            <a:pPr>
              <a:lnSpc>
                <a:spcPct val="150000"/>
              </a:lnSpc>
              <a:spcBef>
                <a:spcPts val="0"/>
              </a:spcBef>
            </a:pPr>
            <a:r>
              <a:rPr lang="en-US" dirty="0"/>
              <a:t>Big Data Madison + Women in Big Data Meetups</a:t>
            </a:r>
          </a:p>
          <a:p>
            <a:pPr>
              <a:lnSpc>
                <a:spcPct val="150000"/>
              </a:lnSpc>
              <a:spcBef>
                <a:spcPts val="0"/>
              </a:spcBef>
            </a:pPr>
            <a:r>
              <a:rPr lang="en-US" dirty="0"/>
              <a:t>April 28, 2020</a:t>
            </a:r>
          </a:p>
        </p:txBody>
      </p:sp>
    </p:spTree>
    <p:extLst>
      <p:ext uri="{BB962C8B-B14F-4D97-AF65-F5344CB8AC3E}">
        <p14:creationId xmlns:p14="http://schemas.microsoft.com/office/powerpoint/2010/main" val="3781459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97EDA-0A6D-7447-B01A-13112E5A08A2}"/>
              </a:ext>
            </a:extLst>
          </p:cNvPr>
          <p:cNvSpPr>
            <a:spLocks noGrp="1"/>
          </p:cNvSpPr>
          <p:nvPr>
            <p:ph type="title"/>
          </p:nvPr>
        </p:nvSpPr>
        <p:spPr/>
        <p:txBody>
          <a:bodyPr/>
          <a:lstStyle/>
          <a:p>
            <a:r>
              <a:rPr lang="en-US" dirty="0"/>
              <a:t>Typical interview process</a:t>
            </a:r>
          </a:p>
        </p:txBody>
      </p:sp>
      <p:sp>
        <p:nvSpPr>
          <p:cNvPr id="3" name="Content Placeholder 2">
            <a:extLst>
              <a:ext uri="{FF2B5EF4-FFF2-40B4-BE49-F238E27FC236}">
                <a16:creationId xmlns:a16="http://schemas.microsoft.com/office/drawing/2014/main" id="{407E10A6-14AD-0048-9EF5-899122BC6E3B}"/>
              </a:ext>
            </a:extLst>
          </p:cNvPr>
          <p:cNvSpPr>
            <a:spLocks noGrp="1"/>
          </p:cNvSpPr>
          <p:nvPr>
            <p:ph idx="1"/>
          </p:nvPr>
        </p:nvSpPr>
        <p:spPr>
          <a:xfrm>
            <a:off x="677334" y="2160589"/>
            <a:ext cx="5225590" cy="3880773"/>
          </a:xfrm>
        </p:spPr>
        <p:txBody>
          <a:bodyPr/>
          <a:lstStyle/>
          <a:p>
            <a:r>
              <a:rPr lang="en-US" dirty="0"/>
              <a:t>Resume screening</a:t>
            </a:r>
          </a:p>
          <a:p>
            <a:pPr lvl="1"/>
            <a:r>
              <a:rPr lang="en-US" dirty="0"/>
              <a:t>Often done by HR, looking for keywords and experience / academic background</a:t>
            </a:r>
          </a:p>
          <a:p>
            <a:r>
              <a:rPr lang="en-US" dirty="0"/>
              <a:t>Code Assessment</a:t>
            </a:r>
          </a:p>
          <a:p>
            <a:pPr lvl="1"/>
            <a:r>
              <a:rPr lang="en-US" dirty="0"/>
              <a:t>Automated way to evaluate applicants</a:t>
            </a:r>
          </a:p>
          <a:p>
            <a:r>
              <a:rPr lang="en-US" dirty="0"/>
              <a:t>Technical screening (telephone)</a:t>
            </a:r>
          </a:p>
          <a:p>
            <a:pPr lvl="1"/>
            <a:r>
              <a:rPr lang="en-US" dirty="0"/>
              <a:t>First interaction with team members</a:t>
            </a:r>
          </a:p>
          <a:p>
            <a:r>
              <a:rPr lang="en-US" dirty="0"/>
              <a:t>Onsite / face-to-face interview (zoom)</a:t>
            </a:r>
          </a:p>
          <a:p>
            <a:pPr lvl="1"/>
            <a:r>
              <a:rPr lang="en-US" dirty="0"/>
              <a:t>Full- or half-day to meet entire team</a:t>
            </a:r>
          </a:p>
        </p:txBody>
      </p:sp>
      <p:pic>
        <p:nvPicPr>
          <p:cNvPr id="4" name="Picture 3">
            <a:extLst>
              <a:ext uri="{FF2B5EF4-FFF2-40B4-BE49-F238E27FC236}">
                <a16:creationId xmlns:a16="http://schemas.microsoft.com/office/drawing/2014/main" id="{6280A00E-9A25-8849-9E20-D0B289EB52BE}"/>
              </a:ext>
            </a:extLst>
          </p:cNvPr>
          <p:cNvPicPr>
            <a:picLocks noChangeAspect="1"/>
          </p:cNvPicPr>
          <p:nvPr/>
        </p:nvPicPr>
        <p:blipFill>
          <a:blip r:embed="rId2"/>
          <a:stretch>
            <a:fillRect/>
          </a:stretch>
        </p:blipFill>
        <p:spPr>
          <a:xfrm>
            <a:off x="5902924" y="1545796"/>
            <a:ext cx="4751541" cy="4495566"/>
          </a:xfrm>
          <a:prstGeom prst="rect">
            <a:avLst/>
          </a:prstGeom>
        </p:spPr>
      </p:pic>
    </p:spTree>
    <p:extLst>
      <p:ext uri="{BB962C8B-B14F-4D97-AF65-F5344CB8AC3E}">
        <p14:creationId xmlns:p14="http://schemas.microsoft.com/office/powerpoint/2010/main" val="3194296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956A7-10E6-9447-90F0-641ADC6187FD}"/>
              </a:ext>
            </a:extLst>
          </p:cNvPr>
          <p:cNvSpPr>
            <a:spLocks noGrp="1"/>
          </p:cNvSpPr>
          <p:nvPr>
            <p:ph type="title"/>
          </p:nvPr>
        </p:nvSpPr>
        <p:spPr/>
        <p:txBody>
          <a:bodyPr/>
          <a:lstStyle/>
          <a:p>
            <a:r>
              <a:rPr lang="en-US" dirty="0"/>
              <a:t>Resume tips</a:t>
            </a:r>
          </a:p>
        </p:txBody>
      </p:sp>
      <p:sp>
        <p:nvSpPr>
          <p:cNvPr id="3" name="Content Placeholder 2">
            <a:extLst>
              <a:ext uri="{FF2B5EF4-FFF2-40B4-BE49-F238E27FC236}">
                <a16:creationId xmlns:a16="http://schemas.microsoft.com/office/drawing/2014/main" id="{BF3E69B8-116F-7240-88FE-E10F7961A4D1}"/>
              </a:ext>
            </a:extLst>
          </p:cNvPr>
          <p:cNvSpPr>
            <a:spLocks noGrp="1"/>
          </p:cNvSpPr>
          <p:nvPr>
            <p:ph idx="1"/>
          </p:nvPr>
        </p:nvSpPr>
        <p:spPr>
          <a:xfrm>
            <a:off x="677334" y="1767017"/>
            <a:ext cx="5303336" cy="4274346"/>
          </a:xfrm>
        </p:spPr>
        <p:txBody>
          <a:bodyPr/>
          <a:lstStyle/>
          <a:p>
            <a:r>
              <a:rPr lang="en-US" dirty="0"/>
              <a:t>A large majority of applicants have:</a:t>
            </a:r>
          </a:p>
          <a:p>
            <a:pPr lvl="1"/>
            <a:r>
              <a:rPr lang="en-US" dirty="0"/>
              <a:t>2-year Masters in related field</a:t>
            </a:r>
          </a:p>
          <a:p>
            <a:pPr lvl="1"/>
            <a:r>
              <a:rPr lang="en-US" dirty="0"/>
              <a:t>Little industry/coding experience; except for 1-2 summer internships</a:t>
            </a:r>
          </a:p>
          <a:p>
            <a:pPr lvl="1"/>
            <a:r>
              <a:rPr lang="en-US" dirty="0"/>
              <a:t>Group project, using play datasets</a:t>
            </a:r>
          </a:p>
          <a:p>
            <a:r>
              <a:rPr lang="en-US" dirty="0"/>
              <a:t>Pros</a:t>
            </a:r>
          </a:p>
          <a:p>
            <a:pPr lvl="1"/>
            <a:r>
              <a:rPr lang="en-US" dirty="0"/>
              <a:t>Link to </a:t>
            </a:r>
            <a:r>
              <a:rPr lang="en-US" dirty="0" err="1"/>
              <a:t>github</a:t>
            </a:r>
            <a:endParaRPr lang="en-US" dirty="0"/>
          </a:p>
          <a:p>
            <a:pPr lvl="1"/>
            <a:r>
              <a:rPr lang="en-US" dirty="0"/>
              <a:t>Names of models used (regression not bad)</a:t>
            </a:r>
          </a:p>
          <a:p>
            <a:pPr lvl="1"/>
            <a:r>
              <a:rPr lang="en-US" dirty="0"/>
              <a:t>1 page – resume is just foot in the door</a:t>
            </a:r>
          </a:p>
          <a:p>
            <a:pPr lvl="1"/>
            <a:r>
              <a:rPr lang="en-US" dirty="0"/>
              <a:t>Content matters – doesn’t need to be visually stunning (but still readable!)</a:t>
            </a:r>
          </a:p>
        </p:txBody>
      </p:sp>
      <p:pic>
        <p:nvPicPr>
          <p:cNvPr id="5" name="Picture 4">
            <a:extLst>
              <a:ext uri="{FF2B5EF4-FFF2-40B4-BE49-F238E27FC236}">
                <a16:creationId xmlns:a16="http://schemas.microsoft.com/office/drawing/2014/main" id="{2749A0FA-AB29-7542-8B01-2E1C9C3B37AF}"/>
              </a:ext>
            </a:extLst>
          </p:cNvPr>
          <p:cNvPicPr>
            <a:picLocks noChangeAspect="1"/>
          </p:cNvPicPr>
          <p:nvPr/>
        </p:nvPicPr>
        <p:blipFill>
          <a:blip r:embed="rId2"/>
          <a:stretch>
            <a:fillRect/>
          </a:stretch>
        </p:blipFill>
        <p:spPr>
          <a:xfrm>
            <a:off x="6354094" y="0"/>
            <a:ext cx="4846643" cy="6858000"/>
          </a:xfrm>
          <a:prstGeom prst="rect">
            <a:avLst/>
          </a:prstGeom>
          <a:ln w="25400">
            <a:solidFill>
              <a:schemeClr val="bg2"/>
            </a:solidFill>
          </a:ln>
        </p:spPr>
      </p:pic>
      <p:sp>
        <p:nvSpPr>
          <p:cNvPr id="6" name="Rectangle 5">
            <a:extLst>
              <a:ext uri="{FF2B5EF4-FFF2-40B4-BE49-F238E27FC236}">
                <a16:creationId xmlns:a16="http://schemas.microsoft.com/office/drawing/2014/main" id="{1C7D89F2-E512-C445-BC23-8C24C87A0293}"/>
              </a:ext>
            </a:extLst>
          </p:cNvPr>
          <p:cNvSpPr/>
          <p:nvPr/>
        </p:nvSpPr>
        <p:spPr>
          <a:xfrm>
            <a:off x="537750" y="6272021"/>
            <a:ext cx="6096000" cy="276999"/>
          </a:xfrm>
          <a:prstGeom prst="rect">
            <a:avLst/>
          </a:prstGeom>
        </p:spPr>
        <p:txBody>
          <a:bodyPr>
            <a:spAutoFit/>
          </a:bodyPr>
          <a:lstStyle/>
          <a:p>
            <a:r>
              <a:rPr lang="en-US" sz="1200" dirty="0">
                <a:solidFill>
                  <a:schemeClr val="bg2"/>
                </a:solidFill>
                <a:hlinkClick r:id="rId3">
                  <a:extLst>
                    <a:ext uri="{A12FA001-AC4F-418D-AE19-62706E023703}">
                      <ahyp:hlinkClr xmlns:ahyp="http://schemas.microsoft.com/office/drawing/2018/hyperlinkcolor" val="tx"/>
                    </a:ext>
                  </a:extLst>
                </a:hlinkClick>
              </a:rPr>
              <a:t>https://resumegenius.com/resume-samples/data-scientist-resume-example</a:t>
            </a:r>
            <a:r>
              <a:rPr lang="en-US" sz="1200" dirty="0">
                <a:solidFill>
                  <a:schemeClr val="bg2"/>
                </a:solidFill>
              </a:rPr>
              <a:t>  &gt;</a:t>
            </a:r>
          </a:p>
        </p:txBody>
      </p:sp>
    </p:spTree>
    <p:extLst>
      <p:ext uri="{BB962C8B-B14F-4D97-AF65-F5344CB8AC3E}">
        <p14:creationId xmlns:p14="http://schemas.microsoft.com/office/powerpoint/2010/main" val="1296788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EC4D7-A823-C54B-9D43-F3649989EE2D}"/>
              </a:ext>
            </a:extLst>
          </p:cNvPr>
          <p:cNvSpPr>
            <a:spLocks noGrp="1"/>
          </p:cNvSpPr>
          <p:nvPr>
            <p:ph type="title"/>
          </p:nvPr>
        </p:nvSpPr>
        <p:spPr/>
        <p:txBody>
          <a:bodyPr/>
          <a:lstStyle/>
          <a:p>
            <a:r>
              <a:rPr lang="en-US" dirty="0"/>
              <a:t>Preparing for Code Screening</a:t>
            </a:r>
          </a:p>
        </p:txBody>
      </p:sp>
      <p:sp>
        <p:nvSpPr>
          <p:cNvPr id="3" name="Content Placeholder 2">
            <a:extLst>
              <a:ext uri="{FF2B5EF4-FFF2-40B4-BE49-F238E27FC236}">
                <a16:creationId xmlns:a16="http://schemas.microsoft.com/office/drawing/2014/main" id="{1293CA87-46F6-C74E-A2C5-58260868707A}"/>
              </a:ext>
            </a:extLst>
          </p:cNvPr>
          <p:cNvSpPr>
            <a:spLocks noGrp="1"/>
          </p:cNvSpPr>
          <p:nvPr>
            <p:ph idx="1"/>
          </p:nvPr>
        </p:nvSpPr>
        <p:spPr>
          <a:xfrm>
            <a:off x="677334" y="2160589"/>
            <a:ext cx="3239758" cy="3880773"/>
          </a:xfrm>
        </p:spPr>
        <p:txBody>
          <a:bodyPr/>
          <a:lstStyle/>
          <a:p>
            <a:r>
              <a:rPr lang="en-US" dirty="0"/>
              <a:t>Practice! </a:t>
            </a:r>
          </a:p>
          <a:p>
            <a:pPr lvl="1"/>
            <a:r>
              <a:rPr lang="en-US" dirty="0">
                <a:hlinkClick r:id="rId2"/>
              </a:rPr>
              <a:t>leetcode.com</a:t>
            </a:r>
            <a:endParaRPr lang="en-US" dirty="0"/>
          </a:p>
          <a:p>
            <a:r>
              <a:rPr lang="en-US" dirty="0"/>
              <a:t>Testing interfaces are different, don’t spend your time familiarizing yourself with the interface if you don’t have to</a:t>
            </a:r>
          </a:p>
          <a:p>
            <a:endParaRPr lang="en-US" dirty="0"/>
          </a:p>
        </p:txBody>
      </p:sp>
      <p:pic>
        <p:nvPicPr>
          <p:cNvPr id="7" name="Picture 6">
            <a:extLst>
              <a:ext uri="{FF2B5EF4-FFF2-40B4-BE49-F238E27FC236}">
                <a16:creationId xmlns:a16="http://schemas.microsoft.com/office/drawing/2014/main" id="{2980EBEA-E595-804A-B622-2060BD3350A1}"/>
              </a:ext>
            </a:extLst>
          </p:cNvPr>
          <p:cNvPicPr>
            <a:picLocks noChangeAspect="1"/>
          </p:cNvPicPr>
          <p:nvPr/>
        </p:nvPicPr>
        <p:blipFill>
          <a:blip r:embed="rId3"/>
          <a:stretch>
            <a:fillRect/>
          </a:stretch>
        </p:blipFill>
        <p:spPr>
          <a:xfrm>
            <a:off x="4186096" y="2039957"/>
            <a:ext cx="8005904" cy="4618791"/>
          </a:xfrm>
          <a:prstGeom prst="rect">
            <a:avLst/>
          </a:prstGeom>
        </p:spPr>
      </p:pic>
    </p:spTree>
    <p:extLst>
      <p:ext uri="{BB962C8B-B14F-4D97-AF65-F5344CB8AC3E}">
        <p14:creationId xmlns:p14="http://schemas.microsoft.com/office/powerpoint/2010/main" val="3823022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C3578-61D7-684E-995E-B1F6F4D11ECD}"/>
              </a:ext>
            </a:extLst>
          </p:cNvPr>
          <p:cNvSpPr>
            <a:spLocks noGrp="1"/>
          </p:cNvSpPr>
          <p:nvPr>
            <p:ph type="title"/>
          </p:nvPr>
        </p:nvSpPr>
        <p:spPr/>
        <p:txBody>
          <a:bodyPr/>
          <a:lstStyle/>
          <a:p>
            <a:r>
              <a:rPr lang="en-US" dirty="0"/>
              <a:t>Negotiate for Salary</a:t>
            </a:r>
          </a:p>
        </p:txBody>
      </p:sp>
      <p:sp>
        <p:nvSpPr>
          <p:cNvPr id="3" name="Content Placeholder 2">
            <a:extLst>
              <a:ext uri="{FF2B5EF4-FFF2-40B4-BE49-F238E27FC236}">
                <a16:creationId xmlns:a16="http://schemas.microsoft.com/office/drawing/2014/main" id="{A6E5AC5A-9CDE-A242-BA51-2A0175C26714}"/>
              </a:ext>
            </a:extLst>
          </p:cNvPr>
          <p:cNvSpPr>
            <a:spLocks noGrp="1"/>
          </p:cNvSpPr>
          <p:nvPr>
            <p:ph idx="1"/>
          </p:nvPr>
        </p:nvSpPr>
        <p:spPr>
          <a:xfrm>
            <a:off x="677334" y="1594023"/>
            <a:ext cx="4611358" cy="999051"/>
          </a:xfrm>
        </p:spPr>
        <p:txBody>
          <a:bodyPr>
            <a:normAutofit/>
          </a:bodyPr>
          <a:lstStyle/>
          <a:p>
            <a:r>
              <a:rPr lang="en-US" dirty="0"/>
              <a:t>Glassdoor has salary information</a:t>
            </a:r>
          </a:p>
          <a:p>
            <a:r>
              <a:rPr lang="en-US" dirty="0"/>
              <a:t>Double your postdoc salary expectation</a:t>
            </a:r>
          </a:p>
        </p:txBody>
      </p:sp>
      <p:pic>
        <p:nvPicPr>
          <p:cNvPr id="4" name="Picture 3">
            <a:extLst>
              <a:ext uri="{FF2B5EF4-FFF2-40B4-BE49-F238E27FC236}">
                <a16:creationId xmlns:a16="http://schemas.microsoft.com/office/drawing/2014/main" id="{20D4471C-04A2-4145-AD93-9D6995234EA4}"/>
              </a:ext>
            </a:extLst>
          </p:cNvPr>
          <p:cNvPicPr>
            <a:picLocks noChangeAspect="1"/>
          </p:cNvPicPr>
          <p:nvPr/>
        </p:nvPicPr>
        <p:blipFill>
          <a:blip r:embed="rId2"/>
          <a:stretch>
            <a:fillRect/>
          </a:stretch>
        </p:blipFill>
        <p:spPr>
          <a:xfrm>
            <a:off x="3549909" y="2593074"/>
            <a:ext cx="8405082" cy="4068761"/>
          </a:xfrm>
          <a:prstGeom prst="rect">
            <a:avLst/>
          </a:prstGeom>
        </p:spPr>
      </p:pic>
      <p:sp>
        <p:nvSpPr>
          <p:cNvPr id="6" name="Content Placeholder 2">
            <a:extLst>
              <a:ext uri="{FF2B5EF4-FFF2-40B4-BE49-F238E27FC236}">
                <a16:creationId xmlns:a16="http://schemas.microsoft.com/office/drawing/2014/main" id="{A2759106-EC4D-7048-A1ED-F50A68133C6D}"/>
              </a:ext>
            </a:extLst>
          </p:cNvPr>
          <p:cNvSpPr txBox="1">
            <a:spLocks/>
          </p:cNvSpPr>
          <p:nvPr/>
        </p:nvSpPr>
        <p:spPr>
          <a:xfrm>
            <a:off x="669093" y="2593075"/>
            <a:ext cx="2880816" cy="341642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Ask for best case scenario – unlikely they’ll offer more than what you ask for</a:t>
            </a:r>
          </a:p>
          <a:p>
            <a:pPr lvl="1"/>
            <a:r>
              <a:rPr lang="en-US" dirty="0"/>
              <a:t>If you’re worried it’s too much, can ask if it’s reasonable early in process. Neither side wants to waste time.</a:t>
            </a:r>
          </a:p>
        </p:txBody>
      </p:sp>
    </p:spTree>
    <p:extLst>
      <p:ext uri="{BB962C8B-B14F-4D97-AF65-F5344CB8AC3E}">
        <p14:creationId xmlns:p14="http://schemas.microsoft.com/office/powerpoint/2010/main" val="119045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C702A-3123-B249-AB25-965C3E9CA684}"/>
              </a:ext>
            </a:extLst>
          </p:cNvPr>
          <p:cNvSpPr>
            <a:spLocks noGrp="1"/>
          </p:cNvSpPr>
          <p:nvPr>
            <p:ph type="title"/>
          </p:nvPr>
        </p:nvSpPr>
        <p:spPr/>
        <p:txBody>
          <a:bodyPr/>
          <a:lstStyle/>
          <a:p>
            <a:r>
              <a:rPr lang="en-US" dirty="0"/>
              <a:t>Once you have your job</a:t>
            </a:r>
          </a:p>
        </p:txBody>
      </p:sp>
      <p:sp>
        <p:nvSpPr>
          <p:cNvPr id="3" name="Content Placeholder 2">
            <a:extLst>
              <a:ext uri="{FF2B5EF4-FFF2-40B4-BE49-F238E27FC236}">
                <a16:creationId xmlns:a16="http://schemas.microsoft.com/office/drawing/2014/main" id="{430F0624-CC15-4744-997B-47566B9B1831}"/>
              </a:ext>
            </a:extLst>
          </p:cNvPr>
          <p:cNvSpPr>
            <a:spLocks noGrp="1"/>
          </p:cNvSpPr>
          <p:nvPr>
            <p:ph idx="1"/>
          </p:nvPr>
        </p:nvSpPr>
        <p:spPr/>
        <p:txBody>
          <a:bodyPr/>
          <a:lstStyle/>
          <a:p>
            <a:r>
              <a:rPr lang="en-US" dirty="0"/>
              <a:t>Value all coworkers, regardless of their route to the job</a:t>
            </a:r>
          </a:p>
          <a:p>
            <a:r>
              <a:rPr lang="en-US" dirty="0"/>
              <a:t>Give back! You can help others by </a:t>
            </a:r>
          </a:p>
          <a:p>
            <a:pPr lvl="1"/>
            <a:r>
              <a:rPr lang="en-US" dirty="0"/>
              <a:t>Sharing your experience</a:t>
            </a:r>
          </a:p>
          <a:p>
            <a:pPr lvl="1"/>
            <a:r>
              <a:rPr lang="en-US" dirty="0"/>
              <a:t>Ensure your hiring pipelines allow for skilled candidates, even with little demonstrated experience in the field</a:t>
            </a:r>
          </a:p>
          <a:p>
            <a:pPr lvl="1"/>
            <a:r>
              <a:rPr lang="en-US" dirty="0"/>
              <a:t>Answering emails about work in your career (we still do science!)</a:t>
            </a:r>
          </a:p>
          <a:p>
            <a:pPr lvl="1"/>
            <a:r>
              <a:rPr lang="en-US" dirty="0"/>
              <a:t>Offer to review resumes</a:t>
            </a:r>
          </a:p>
          <a:p>
            <a:pPr lvl="1"/>
            <a:r>
              <a:rPr lang="en-US" dirty="0"/>
              <a:t>Refer people who approached you to anyone you know is hiring</a:t>
            </a:r>
          </a:p>
          <a:p>
            <a:pPr lvl="1"/>
            <a:r>
              <a:rPr lang="en-US" dirty="0"/>
              <a:t>Remind job seekers there are many routes to success</a:t>
            </a:r>
          </a:p>
          <a:p>
            <a:r>
              <a:rPr lang="en-US" dirty="0"/>
              <a:t>Keep learning! Attend conferences (virtual now?), courses, meetups, etc.</a:t>
            </a:r>
          </a:p>
        </p:txBody>
      </p:sp>
    </p:spTree>
    <p:extLst>
      <p:ext uri="{BB962C8B-B14F-4D97-AF65-F5344CB8AC3E}">
        <p14:creationId xmlns:p14="http://schemas.microsoft.com/office/powerpoint/2010/main" val="783936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27E24-C5E0-884F-98CC-30CBECFB51CA}"/>
              </a:ext>
            </a:extLst>
          </p:cNvPr>
          <p:cNvSpPr>
            <a:spLocks noGrp="1"/>
          </p:cNvSpPr>
          <p:nvPr>
            <p:ph type="title"/>
          </p:nvPr>
        </p:nvSpPr>
        <p:spPr/>
        <p:txBody>
          <a:bodyPr/>
          <a:lstStyle/>
          <a:p>
            <a:r>
              <a:rPr lang="en-US" dirty="0"/>
              <a:t>My journey (to date)</a:t>
            </a:r>
          </a:p>
        </p:txBody>
      </p:sp>
      <p:sp>
        <p:nvSpPr>
          <p:cNvPr id="3" name="Content Placeholder 2">
            <a:extLst>
              <a:ext uri="{FF2B5EF4-FFF2-40B4-BE49-F238E27FC236}">
                <a16:creationId xmlns:a16="http://schemas.microsoft.com/office/drawing/2014/main" id="{3AC78865-EF06-AE42-87F9-7818F0E96359}"/>
              </a:ext>
            </a:extLst>
          </p:cNvPr>
          <p:cNvSpPr>
            <a:spLocks noGrp="1"/>
          </p:cNvSpPr>
          <p:nvPr>
            <p:ph idx="1"/>
          </p:nvPr>
        </p:nvSpPr>
        <p:spPr>
          <a:xfrm>
            <a:off x="677333" y="1930400"/>
            <a:ext cx="9001687" cy="4618681"/>
          </a:xfrm>
        </p:spPr>
        <p:txBody>
          <a:bodyPr>
            <a:normAutofit fontScale="92500" lnSpcReduction="10000"/>
          </a:bodyPr>
          <a:lstStyle/>
          <a:p>
            <a:r>
              <a:rPr lang="en-US" dirty="0"/>
              <a:t>Undergrad B.A. in Physics &amp; Math, minor in CS</a:t>
            </a:r>
          </a:p>
          <a:p>
            <a:r>
              <a:rPr lang="en-US" dirty="0"/>
              <a:t>2 years at Epic Systems (interface team, EDI)</a:t>
            </a:r>
          </a:p>
          <a:p>
            <a:r>
              <a:rPr lang="en-US" dirty="0"/>
              <a:t>Decided to go to get my PhD in Physics</a:t>
            </a:r>
          </a:p>
          <a:p>
            <a:pPr lvl="1"/>
            <a:r>
              <a:rPr lang="en-US" dirty="0"/>
              <a:t>4 years in High Energy Phenomenology – published 2 papers</a:t>
            </a:r>
          </a:p>
          <a:p>
            <a:pPr lvl="1"/>
            <a:r>
              <a:rPr lang="en-US" dirty="0"/>
              <a:t>4ish years in Nuclear Astrophysics – worked on 4 papers, 2 published so far</a:t>
            </a:r>
          </a:p>
          <a:p>
            <a:r>
              <a:rPr lang="en-US" dirty="0"/>
              <a:t>Data Science bootcamp (1 week)</a:t>
            </a:r>
          </a:p>
          <a:p>
            <a:r>
              <a:rPr lang="en-US" dirty="0"/>
              <a:t>1 year as Data Scientist at Virtustream (cloud service provider, entirely remote)</a:t>
            </a:r>
          </a:p>
          <a:p>
            <a:r>
              <a:rPr lang="en-US" dirty="0"/>
              <a:t>3 years as Data Scientist at American Family Insurance</a:t>
            </a:r>
          </a:p>
          <a:p>
            <a:pPr lvl="1"/>
            <a:r>
              <a:rPr lang="en-US" dirty="0"/>
              <a:t>Consultant </a:t>
            </a:r>
            <a:r>
              <a:rPr lang="en-US" dirty="0">
                <a:sym typeface="Wingdings" pitchFamily="2" charset="2"/>
              </a:rPr>
              <a:t> Data Scientist I  II  III  Senior Data Scientist</a:t>
            </a:r>
          </a:p>
          <a:p>
            <a:pPr lvl="1"/>
            <a:endParaRPr lang="en-US" dirty="0">
              <a:sym typeface="Wingdings" pitchFamily="2" charset="2"/>
            </a:endParaRPr>
          </a:p>
          <a:p>
            <a:pPr lvl="1"/>
            <a:endParaRPr lang="en-US" dirty="0">
              <a:sym typeface="Wingdings" pitchFamily="2" charset="2"/>
            </a:endParaRPr>
          </a:p>
          <a:p>
            <a:r>
              <a:rPr lang="en-US" dirty="0"/>
              <a:t>Additional reading: academia to data science route very similar to mine: </a:t>
            </a:r>
            <a:r>
              <a:rPr lang="en-US" dirty="0">
                <a:hlinkClick r:id="rId2"/>
              </a:rPr>
              <a:t>https://towardsdatascience.com/academia-to-data-science-91558063aa9e</a:t>
            </a:r>
            <a:endParaRPr lang="en-US" dirty="0"/>
          </a:p>
          <a:p>
            <a:endParaRPr lang="en-US" dirty="0"/>
          </a:p>
        </p:txBody>
      </p:sp>
      <p:pic>
        <p:nvPicPr>
          <p:cNvPr id="5" name="Picture 4">
            <a:extLst>
              <a:ext uri="{FF2B5EF4-FFF2-40B4-BE49-F238E27FC236}">
                <a16:creationId xmlns:a16="http://schemas.microsoft.com/office/drawing/2014/main" id="{910CFDC0-1586-4242-8C00-96FF18107955}"/>
              </a:ext>
            </a:extLst>
          </p:cNvPr>
          <p:cNvPicPr>
            <a:picLocks noChangeAspect="1"/>
          </p:cNvPicPr>
          <p:nvPr/>
        </p:nvPicPr>
        <p:blipFill>
          <a:blip r:embed="rId3"/>
          <a:stretch>
            <a:fillRect/>
          </a:stretch>
        </p:blipFill>
        <p:spPr>
          <a:xfrm>
            <a:off x="8649730" y="308920"/>
            <a:ext cx="3158202" cy="3725374"/>
          </a:xfrm>
          <a:prstGeom prst="rect">
            <a:avLst/>
          </a:prstGeom>
        </p:spPr>
      </p:pic>
    </p:spTree>
    <p:extLst>
      <p:ext uri="{BB962C8B-B14F-4D97-AF65-F5344CB8AC3E}">
        <p14:creationId xmlns:p14="http://schemas.microsoft.com/office/powerpoint/2010/main" val="3969474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575BD-3D19-2942-83F0-FEB3D05F77DE}"/>
              </a:ext>
            </a:extLst>
          </p:cNvPr>
          <p:cNvSpPr>
            <a:spLocks noGrp="1"/>
          </p:cNvSpPr>
          <p:nvPr>
            <p:ph type="title"/>
          </p:nvPr>
        </p:nvSpPr>
        <p:spPr/>
        <p:txBody>
          <a:bodyPr>
            <a:normAutofit/>
          </a:bodyPr>
          <a:lstStyle/>
          <a:p>
            <a:r>
              <a:rPr lang="en-US" dirty="0"/>
              <a:t>An unflattering comparison</a:t>
            </a:r>
          </a:p>
        </p:txBody>
      </p:sp>
      <p:sp>
        <p:nvSpPr>
          <p:cNvPr id="3" name="Content Placeholder 2">
            <a:extLst>
              <a:ext uri="{FF2B5EF4-FFF2-40B4-BE49-F238E27FC236}">
                <a16:creationId xmlns:a16="http://schemas.microsoft.com/office/drawing/2014/main" id="{D9A443D9-1069-CB4C-BE2C-1505FD9074F5}"/>
              </a:ext>
            </a:extLst>
          </p:cNvPr>
          <p:cNvSpPr>
            <a:spLocks noGrp="1"/>
          </p:cNvSpPr>
          <p:nvPr>
            <p:ph idx="1"/>
          </p:nvPr>
        </p:nvSpPr>
        <p:spPr>
          <a:xfrm>
            <a:off x="677333" y="2160589"/>
            <a:ext cx="4080017" cy="4337488"/>
          </a:xfrm>
        </p:spPr>
        <p:txBody>
          <a:bodyPr>
            <a:normAutofit/>
          </a:bodyPr>
          <a:lstStyle/>
          <a:p>
            <a:r>
              <a:rPr lang="en-US" dirty="0"/>
              <a:t>Limited opportunities, assumed a hinderance until proven otherwise</a:t>
            </a:r>
          </a:p>
          <a:p>
            <a:r>
              <a:rPr lang="en-US" dirty="0"/>
              <a:t>Supply/demand inequalities lead to 60+ hour weeks</a:t>
            </a:r>
          </a:p>
          <a:p>
            <a:r>
              <a:rPr lang="en-US" dirty="0"/>
              <a:t>Hazing culture: I worked myself into the ground and now I’m a professor</a:t>
            </a:r>
          </a:p>
          <a:p>
            <a:r>
              <a:rPr lang="en-US" dirty="0"/>
              <a:t>Chronically underfunded, pass lack of money onto student</a:t>
            </a:r>
          </a:p>
          <a:p>
            <a:r>
              <a:rPr lang="en-US" dirty="0"/>
              <a:t>Gaslighting: it’s a privilege to be treated like a second class citizen, or once you leave you’ll never be able to come back</a:t>
            </a:r>
          </a:p>
        </p:txBody>
      </p:sp>
      <p:sp>
        <p:nvSpPr>
          <p:cNvPr id="4" name="Content Placeholder 2">
            <a:extLst>
              <a:ext uri="{FF2B5EF4-FFF2-40B4-BE49-F238E27FC236}">
                <a16:creationId xmlns:a16="http://schemas.microsoft.com/office/drawing/2014/main" id="{3CD41052-C162-2647-9D64-4B4D09FFDA20}"/>
              </a:ext>
            </a:extLst>
          </p:cNvPr>
          <p:cNvSpPr txBox="1">
            <a:spLocks/>
          </p:cNvSpPr>
          <p:nvPr/>
        </p:nvSpPr>
        <p:spPr>
          <a:xfrm>
            <a:off x="4952970" y="2160588"/>
            <a:ext cx="4080017" cy="42402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Growth industries want to take on more projects than they have people to take them on</a:t>
            </a:r>
          </a:p>
          <a:p>
            <a:r>
              <a:rPr lang="en-US" dirty="0"/>
              <a:t>Work-life balance, flex time</a:t>
            </a:r>
          </a:p>
          <a:p>
            <a:r>
              <a:rPr lang="en-US" dirty="0"/>
              <a:t>Open market means a supportive and friendly culture is very important for retention</a:t>
            </a:r>
          </a:p>
          <a:p>
            <a:r>
              <a:rPr lang="en-US" dirty="0"/>
              <a:t>Multimillion dollar budgets include on labor costs</a:t>
            </a:r>
          </a:p>
          <a:p>
            <a:r>
              <a:rPr lang="en-US" dirty="0"/>
              <a:t>When salary maxed, provides work benefits and negotiates for career advancement</a:t>
            </a:r>
          </a:p>
        </p:txBody>
      </p:sp>
      <p:sp>
        <p:nvSpPr>
          <p:cNvPr id="5" name="TextBox 4">
            <a:extLst>
              <a:ext uri="{FF2B5EF4-FFF2-40B4-BE49-F238E27FC236}">
                <a16:creationId xmlns:a16="http://schemas.microsoft.com/office/drawing/2014/main" id="{DE2957E7-050A-B94E-ADA6-911B5D7199F8}"/>
              </a:ext>
            </a:extLst>
          </p:cNvPr>
          <p:cNvSpPr txBox="1"/>
          <p:nvPr/>
        </p:nvSpPr>
        <p:spPr>
          <a:xfrm>
            <a:off x="1706293" y="1578434"/>
            <a:ext cx="1749197" cy="523220"/>
          </a:xfrm>
          <a:prstGeom prst="rect">
            <a:avLst/>
          </a:prstGeom>
          <a:noFill/>
        </p:spPr>
        <p:txBody>
          <a:bodyPr wrap="none" rtlCol="0">
            <a:spAutoFit/>
          </a:bodyPr>
          <a:lstStyle/>
          <a:p>
            <a:r>
              <a:rPr lang="en-US" sz="2800" dirty="0">
                <a:solidFill>
                  <a:schemeClr val="accent2"/>
                </a:solidFill>
              </a:rPr>
              <a:t>Academia</a:t>
            </a:r>
          </a:p>
        </p:txBody>
      </p:sp>
      <p:sp>
        <p:nvSpPr>
          <p:cNvPr id="6" name="TextBox 5">
            <a:extLst>
              <a:ext uri="{FF2B5EF4-FFF2-40B4-BE49-F238E27FC236}">
                <a16:creationId xmlns:a16="http://schemas.microsoft.com/office/drawing/2014/main" id="{85B21B43-3EBC-7B46-A076-78880E904727}"/>
              </a:ext>
            </a:extLst>
          </p:cNvPr>
          <p:cNvSpPr txBox="1"/>
          <p:nvPr/>
        </p:nvSpPr>
        <p:spPr>
          <a:xfrm>
            <a:off x="5981929" y="1578914"/>
            <a:ext cx="1479892" cy="523220"/>
          </a:xfrm>
          <a:prstGeom prst="rect">
            <a:avLst/>
          </a:prstGeom>
          <a:noFill/>
        </p:spPr>
        <p:txBody>
          <a:bodyPr wrap="none" rtlCol="0">
            <a:spAutoFit/>
          </a:bodyPr>
          <a:lstStyle/>
          <a:p>
            <a:r>
              <a:rPr lang="en-US" sz="2800" dirty="0">
                <a:solidFill>
                  <a:schemeClr val="accent2"/>
                </a:solidFill>
              </a:rPr>
              <a:t>Industry</a:t>
            </a:r>
          </a:p>
        </p:txBody>
      </p:sp>
    </p:spTree>
    <p:extLst>
      <p:ext uri="{BB962C8B-B14F-4D97-AF65-F5344CB8AC3E}">
        <p14:creationId xmlns:p14="http://schemas.microsoft.com/office/powerpoint/2010/main" val="3455357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C6E1-7290-D249-8EB6-645293F7831D}"/>
              </a:ext>
            </a:extLst>
          </p:cNvPr>
          <p:cNvSpPr>
            <a:spLocks noGrp="1"/>
          </p:cNvSpPr>
          <p:nvPr>
            <p:ph type="title"/>
          </p:nvPr>
        </p:nvSpPr>
        <p:spPr/>
        <p:txBody>
          <a:bodyPr/>
          <a:lstStyle/>
          <a:p>
            <a:r>
              <a:rPr lang="en-US" dirty="0"/>
              <a:t>Careers in Big Data</a:t>
            </a:r>
          </a:p>
        </p:txBody>
      </p:sp>
      <p:pic>
        <p:nvPicPr>
          <p:cNvPr id="21" name="Picture 20">
            <a:extLst>
              <a:ext uri="{FF2B5EF4-FFF2-40B4-BE49-F238E27FC236}">
                <a16:creationId xmlns:a16="http://schemas.microsoft.com/office/drawing/2014/main" id="{5779DB0B-59B2-2B42-A013-B097F97C1D82}"/>
              </a:ext>
            </a:extLst>
          </p:cNvPr>
          <p:cNvPicPr>
            <a:picLocks noChangeAspect="1"/>
          </p:cNvPicPr>
          <p:nvPr/>
        </p:nvPicPr>
        <p:blipFill>
          <a:blip r:embed="rId2"/>
          <a:stretch>
            <a:fillRect/>
          </a:stretch>
        </p:blipFill>
        <p:spPr>
          <a:xfrm>
            <a:off x="5696676" y="992658"/>
            <a:ext cx="6495324" cy="3401541"/>
          </a:xfrm>
          <a:prstGeom prst="rect">
            <a:avLst/>
          </a:prstGeom>
        </p:spPr>
      </p:pic>
      <p:sp>
        <p:nvSpPr>
          <p:cNvPr id="22" name="TextBox 21">
            <a:extLst>
              <a:ext uri="{FF2B5EF4-FFF2-40B4-BE49-F238E27FC236}">
                <a16:creationId xmlns:a16="http://schemas.microsoft.com/office/drawing/2014/main" id="{FF552FCE-DC70-044B-A179-6CDE1431269B}"/>
              </a:ext>
            </a:extLst>
          </p:cNvPr>
          <p:cNvSpPr txBox="1"/>
          <p:nvPr/>
        </p:nvSpPr>
        <p:spPr>
          <a:xfrm>
            <a:off x="6231153" y="6157322"/>
            <a:ext cx="5444119" cy="430887"/>
          </a:xfrm>
          <a:prstGeom prst="rect">
            <a:avLst/>
          </a:prstGeom>
          <a:noFill/>
        </p:spPr>
        <p:txBody>
          <a:bodyPr wrap="none" rtlCol="0">
            <a:spAutoFit/>
          </a:bodyPr>
          <a:lstStyle/>
          <a:p>
            <a:r>
              <a:rPr lang="en-US" sz="1100" dirty="0">
                <a:solidFill>
                  <a:schemeClr val="bg2"/>
                </a:solidFill>
              </a:rPr>
              <a:t>^ </a:t>
            </a:r>
            <a:r>
              <a:rPr lang="en-US" sz="1100" dirty="0">
                <a:solidFill>
                  <a:schemeClr val="bg2"/>
                </a:solidFill>
                <a:hlinkClick r:id="rId3">
                  <a:extLst>
                    <a:ext uri="{A12FA001-AC4F-418D-AE19-62706E023703}">
                      <ahyp:hlinkClr xmlns:ahyp="http://schemas.microsoft.com/office/drawing/2018/hyperlinkcolor" val="tx"/>
                    </a:ext>
                  </a:extLst>
                </a:hlinkClick>
              </a:rPr>
              <a:t>https://data-flair.training/blogs/why-choose-career-in-big-data/</a:t>
            </a:r>
            <a:br>
              <a:rPr lang="en-US" sz="1100" dirty="0">
                <a:solidFill>
                  <a:schemeClr val="bg2"/>
                </a:solidFill>
              </a:rPr>
            </a:br>
            <a:r>
              <a:rPr lang="en-US" sz="1100" dirty="0">
                <a:solidFill>
                  <a:schemeClr val="bg2"/>
                </a:solidFill>
              </a:rPr>
              <a:t>&lt; </a:t>
            </a:r>
            <a:r>
              <a:rPr lang="en-US" sz="1100" dirty="0">
                <a:solidFill>
                  <a:schemeClr val="bg2"/>
                </a:solidFill>
                <a:hlinkClick r:id="rId4">
                  <a:extLst>
                    <a:ext uri="{A12FA001-AC4F-418D-AE19-62706E023703}">
                      <ahyp:hlinkClr xmlns:ahyp="http://schemas.microsoft.com/office/drawing/2018/hyperlinkcolor" val="tx"/>
                    </a:ext>
                  </a:extLst>
                </a:hlinkClick>
              </a:rPr>
              <a:t>https://www.globaltechcouncil.org/big-data-analytics/certified-bigdata-expert/</a:t>
            </a:r>
            <a:endParaRPr lang="en-US" sz="1100" dirty="0">
              <a:solidFill>
                <a:schemeClr val="bg2"/>
              </a:solidFill>
            </a:endParaRPr>
          </a:p>
        </p:txBody>
      </p:sp>
      <p:pic>
        <p:nvPicPr>
          <p:cNvPr id="19" name="Picture 18">
            <a:extLst>
              <a:ext uri="{FF2B5EF4-FFF2-40B4-BE49-F238E27FC236}">
                <a16:creationId xmlns:a16="http://schemas.microsoft.com/office/drawing/2014/main" id="{7114F53F-DB81-F24F-9505-223672FBE846}"/>
              </a:ext>
            </a:extLst>
          </p:cNvPr>
          <p:cNvPicPr>
            <a:picLocks noChangeAspect="1"/>
          </p:cNvPicPr>
          <p:nvPr/>
        </p:nvPicPr>
        <p:blipFill>
          <a:blip r:embed="rId5"/>
          <a:stretch>
            <a:fillRect/>
          </a:stretch>
        </p:blipFill>
        <p:spPr>
          <a:xfrm>
            <a:off x="368411" y="1373659"/>
            <a:ext cx="5484341" cy="5484341"/>
          </a:xfrm>
          <a:prstGeom prst="rect">
            <a:avLst/>
          </a:prstGeom>
        </p:spPr>
      </p:pic>
      <p:sp>
        <p:nvSpPr>
          <p:cNvPr id="23" name="TextBox 22">
            <a:extLst>
              <a:ext uri="{FF2B5EF4-FFF2-40B4-BE49-F238E27FC236}">
                <a16:creationId xmlns:a16="http://schemas.microsoft.com/office/drawing/2014/main" id="{48C2C668-8E0B-824A-A848-C55F64ADDFE8}"/>
              </a:ext>
            </a:extLst>
          </p:cNvPr>
          <p:cNvSpPr txBox="1"/>
          <p:nvPr/>
        </p:nvSpPr>
        <p:spPr>
          <a:xfrm>
            <a:off x="6095999" y="4575076"/>
            <a:ext cx="5727589" cy="1477328"/>
          </a:xfrm>
          <a:prstGeom prst="rect">
            <a:avLst/>
          </a:prstGeom>
          <a:noFill/>
        </p:spPr>
        <p:txBody>
          <a:bodyPr wrap="square" rtlCol="0">
            <a:spAutoFit/>
          </a:bodyPr>
          <a:lstStyle/>
          <a:p>
            <a:r>
              <a:rPr lang="en-US" dirty="0"/>
              <a:t>HARVARD BUSINESS REVIEW calls data science “the sexiest job in the 21st century,” and by most accounts this hot new field promises to revolutionize industries from business to government, health care to academia. </a:t>
            </a:r>
            <a:r>
              <a:rPr lang="en-US" sz="1600" dirty="0">
                <a:hlinkClick r:id="rId6"/>
              </a:rPr>
              <a:t>April 2013</a:t>
            </a:r>
            <a:endParaRPr lang="en-US" dirty="0"/>
          </a:p>
        </p:txBody>
      </p:sp>
    </p:spTree>
    <p:extLst>
      <p:ext uri="{BB962C8B-B14F-4D97-AF65-F5344CB8AC3E}">
        <p14:creationId xmlns:p14="http://schemas.microsoft.com/office/powerpoint/2010/main" val="3249882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C6E1-7290-D249-8EB6-645293F7831D}"/>
              </a:ext>
            </a:extLst>
          </p:cNvPr>
          <p:cNvSpPr>
            <a:spLocks noGrp="1"/>
          </p:cNvSpPr>
          <p:nvPr>
            <p:ph type="title"/>
          </p:nvPr>
        </p:nvSpPr>
        <p:spPr/>
        <p:txBody>
          <a:bodyPr/>
          <a:lstStyle/>
          <a:p>
            <a:r>
              <a:rPr lang="en-US" dirty="0"/>
              <a:t>Careers in Big Data - abridged</a:t>
            </a:r>
          </a:p>
        </p:txBody>
      </p:sp>
      <p:sp>
        <p:nvSpPr>
          <p:cNvPr id="6" name="Oval 5">
            <a:extLst>
              <a:ext uri="{FF2B5EF4-FFF2-40B4-BE49-F238E27FC236}">
                <a16:creationId xmlns:a16="http://schemas.microsoft.com/office/drawing/2014/main" id="{80F72EB0-9E57-A148-ABC9-D3E5B6F5CA05}"/>
              </a:ext>
            </a:extLst>
          </p:cNvPr>
          <p:cNvSpPr/>
          <p:nvPr/>
        </p:nvSpPr>
        <p:spPr>
          <a:xfrm>
            <a:off x="5241561" y="3663215"/>
            <a:ext cx="1812097" cy="1812097"/>
          </a:xfrm>
          <a:prstGeom prst="ellipse">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Engineer</a:t>
            </a:r>
          </a:p>
        </p:txBody>
      </p:sp>
      <p:sp>
        <p:nvSpPr>
          <p:cNvPr id="7" name="Oval 6">
            <a:extLst>
              <a:ext uri="{FF2B5EF4-FFF2-40B4-BE49-F238E27FC236}">
                <a16:creationId xmlns:a16="http://schemas.microsoft.com/office/drawing/2014/main" id="{E171D369-C33E-8341-B4F3-01848F2CD708}"/>
              </a:ext>
            </a:extLst>
          </p:cNvPr>
          <p:cNvSpPr/>
          <p:nvPr/>
        </p:nvSpPr>
        <p:spPr>
          <a:xfrm>
            <a:off x="3149377" y="3223209"/>
            <a:ext cx="1812097" cy="1812097"/>
          </a:xfrm>
          <a:prstGeom prst="ellipse">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Analyst</a:t>
            </a:r>
          </a:p>
        </p:txBody>
      </p:sp>
      <p:cxnSp>
        <p:nvCxnSpPr>
          <p:cNvPr id="9" name="Straight Arrow Connector 8">
            <a:extLst>
              <a:ext uri="{FF2B5EF4-FFF2-40B4-BE49-F238E27FC236}">
                <a16:creationId xmlns:a16="http://schemas.microsoft.com/office/drawing/2014/main" id="{BCF49F1B-07F3-FE4D-8F09-83D10D366519}"/>
              </a:ext>
            </a:extLst>
          </p:cNvPr>
          <p:cNvCxnSpPr>
            <a:cxnSpLocks/>
          </p:cNvCxnSpPr>
          <p:nvPr/>
        </p:nvCxnSpPr>
        <p:spPr>
          <a:xfrm flipV="1">
            <a:off x="2615426" y="1754659"/>
            <a:ext cx="0" cy="4314352"/>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cxnSp>
        <p:nvCxnSpPr>
          <p:cNvPr id="11" name="Straight Arrow Connector 10">
            <a:extLst>
              <a:ext uri="{FF2B5EF4-FFF2-40B4-BE49-F238E27FC236}">
                <a16:creationId xmlns:a16="http://schemas.microsoft.com/office/drawing/2014/main" id="{5643CAF9-09BC-FB44-A4B2-96EA66ABB905}"/>
              </a:ext>
            </a:extLst>
          </p:cNvPr>
          <p:cNvCxnSpPr>
            <a:cxnSpLocks/>
          </p:cNvCxnSpPr>
          <p:nvPr/>
        </p:nvCxnSpPr>
        <p:spPr>
          <a:xfrm flipV="1">
            <a:off x="2384769" y="5825965"/>
            <a:ext cx="5671839" cy="1"/>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sp>
        <p:nvSpPr>
          <p:cNvPr id="13" name="TextBox 12">
            <a:extLst>
              <a:ext uri="{FF2B5EF4-FFF2-40B4-BE49-F238E27FC236}">
                <a16:creationId xmlns:a16="http://schemas.microsoft.com/office/drawing/2014/main" id="{6D800AB8-AA1A-E44A-B204-4AE3BE9C3614}"/>
              </a:ext>
            </a:extLst>
          </p:cNvPr>
          <p:cNvSpPr txBox="1"/>
          <p:nvPr/>
        </p:nvSpPr>
        <p:spPr>
          <a:xfrm>
            <a:off x="1373095" y="3555170"/>
            <a:ext cx="1108252" cy="369332"/>
          </a:xfrm>
          <a:prstGeom prst="rect">
            <a:avLst/>
          </a:prstGeom>
          <a:noFill/>
        </p:spPr>
        <p:txBody>
          <a:bodyPr wrap="none" rtlCol="0">
            <a:spAutoFit/>
          </a:bodyPr>
          <a:lstStyle/>
          <a:p>
            <a:r>
              <a:rPr lang="en-US" dirty="0">
                <a:solidFill>
                  <a:schemeClr val="tx2"/>
                </a:solidFill>
              </a:rPr>
              <a:t>Research</a:t>
            </a:r>
          </a:p>
        </p:txBody>
      </p:sp>
      <p:sp>
        <p:nvSpPr>
          <p:cNvPr id="14" name="TextBox 13">
            <a:extLst>
              <a:ext uri="{FF2B5EF4-FFF2-40B4-BE49-F238E27FC236}">
                <a16:creationId xmlns:a16="http://schemas.microsoft.com/office/drawing/2014/main" id="{004D499C-095A-EB45-AD9D-A2B627244B3E}"/>
              </a:ext>
            </a:extLst>
          </p:cNvPr>
          <p:cNvSpPr txBox="1"/>
          <p:nvPr/>
        </p:nvSpPr>
        <p:spPr>
          <a:xfrm>
            <a:off x="2615426" y="6083208"/>
            <a:ext cx="5441181" cy="369332"/>
          </a:xfrm>
          <a:prstGeom prst="rect">
            <a:avLst/>
          </a:prstGeom>
          <a:noFill/>
        </p:spPr>
        <p:txBody>
          <a:bodyPr wrap="square" rtlCol="0">
            <a:spAutoFit/>
          </a:bodyPr>
          <a:lstStyle/>
          <a:p>
            <a:pPr algn="ctr"/>
            <a:r>
              <a:rPr lang="en-US" dirty="0">
                <a:solidFill>
                  <a:schemeClr val="tx2"/>
                </a:solidFill>
              </a:rPr>
              <a:t>Software Development</a:t>
            </a:r>
          </a:p>
        </p:txBody>
      </p:sp>
      <p:sp>
        <p:nvSpPr>
          <p:cNvPr id="15" name="Oval 14">
            <a:extLst>
              <a:ext uri="{FF2B5EF4-FFF2-40B4-BE49-F238E27FC236}">
                <a16:creationId xmlns:a16="http://schemas.microsoft.com/office/drawing/2014/main" id="{CB10C74F-AEE5-1E43-95CC-C1247FE18273}"/>
              </a:ext>
            </a:extLst>
          </p:cNvPr>
          <p:cNvSpPr/>
          <p:nvPr/>
        </p:nvSpPr>
        <p:spPr>
          <a:xfrm>
            <a:off x="4192128" y="2314773"/>
            <a:ext cx="1812097" cy="1812097"/>
          </a:xfrm>
          <a:prstGeom prst="ellipse">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Science</a:t>
            </a:r>
          </a:p>
        </p:txBody>
      </p:sp>
    </p:spTree>
    <p:extLst>
      <p:ext uri="{BB962C8B-B14F-4D97-AF65-F5344CB8AC3E}">
        <p14:creationId xmlns:p14="http://schemas.microsoft.com/office/powerpoint/2010/main" val="3807446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3D6F3-43C7-5D4B-B1BE-1CE1E480156D}"/>
              </a:ext>
            </a:extLst>
          </p:cNvPr>
          <p:cNvSpPr>
            <a:spLocks noGrp="1"/>
          </p:cNvSpPr>
          <p:nvPr>
            <p:ph type="title"/>
          </p:nvPr>
        </p:nvSpPr>
        <p:spPr/>
        <p:txBody>
          <a:bodyPr/>
          <a:lstStyle/>
          <a:p>
            <a:r>
              <a:rPr lang="en-US" dirty="0"/>
              <a:t>Career Prep</a:t>
            </a:r>
          </a:p>
        </p:txBody>
      </p:sp>
      <p:sp>
        <p:nvSpPr>
          <p:cNvPr id="3" name="Content Placeholder 2">
            <a:extLst>
              <a:ext uri="{FF2B5EF4-FFF2-40B4-BE49-F238E27FC236}">
                <a16:creationId xmlns:a16="http://schemas.microsoft.com/office/drawing/2014/main" id="{2B961253-3592-2945-932C-E5365C9931F5}"/>
              </a:ext>
            </a:extLst>
          </p:cNvPr>
          <p:cNvSpPr>
            <a:spLocks noGrp="1"/>
          </p:cNvSpPr>
          <p:nvPr>
            <p:ph idx="1"/>
          </p:nvPr>
        </p:nvSpPr>
        <p:spPr>
          <a:xfrm>
            <a:off x="677333" y="2160589"/>
            <a:ext cx="9294569" cy="3880773"/>
          </a:xfrm>
        </p:spPr>
        <p:txBody>
          <a:bodyPr/>
          <a:lstStyle/>
          <a:p>
            <a:r>
              <a:rPr lang="en-US" dirty="0"/>
              <a:t>Peruse job postings in your area – this is what HR thinks you’d be doing</a:t>
            </a:r>
          </a:p>
          <a:p>
            <a:r>
              <a:rPr lang="en-US" dirty="0"/>
              <a:t>Peruse linked-in profiles of people in your area – this is who you’ll be talking with</a:t>
            </a:r>
          </a:p>
          <a:p>
            <a:r>
              <a:rPr lang="en-US" dirty="0"/>
              <a:t>Attend meetups where you can talk to people in person! ;-)</a:t>
            </a:r>
          </a:p>
          <a:p>
            <a:endParaRPr lang="en-US" dirty="0"/>
          </a:p>
          <a:p>
            <a:r>
              <a:rPr lang="en-US" dirty="0"/>
              <a:t>Embrace being a non-standard applicant</a:t>
            </a:r>
          </a:p>
          <a:p>
            <a:r>
              <a:rPr lang="en-US" dirty="0"/>
              <a:t>Might have to apply to more places until find a team that can use your skills</a:t>
            </a:r>
          </a:p>
          <a:p>
            <a:endParaRPr lang="en-US" dirty="0"/>
          </a:p>
        </p:txBody>
      </p:sp>
    </p:spTree>
    <p:extLst>
      <p:ext uri="{BB962C8B-B14F-4D97-AF65-F5344CB8AC3E}">
        <p14:creationId xmlns:p14="http://schemas.microsoft.com/office/powerpoint/2010/main" val="477921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B2854-508E-EF4B-9AA0-EE9D44A4F96E}"/>
              </a:ext>
            </a:extLst>
          </p:cNvPr>
          <p:cNvSpPr>
            <a:spLocks noGrp="1"/>
          </p:cNvSpPr>
          <p:nvPr>
            <p:ph type="title"/>
          </p:nvPr>
        </p:nvSpPr>
        <p:spPr/>
        <p:txBody>
          <a:bodyPr/>
          <a:lstStyle/>
          <a:p>
            <a:r>
              <a:rPr lang="en-US" dirty="0"/>
              <a:t>What to pick up while still in school</a:t>
            </a:r>
          </a:p>
        </p:txBody>
      </p:sp>
      <p:sp>
        <p:nvSpPr>
          <p:cNvPr id="3" name="Content Placeholder 2">
            <a:extLst>
              <a:ext uri="{FF2B5EF4-FFF2-40B4-BE49-F238E27FC236}">
                <a16:creationId xmlns:a16="http://schemas.microsoft.com/office/drawing/2014/main" id="{0DD8F2EB-B977-6B45-936E-74B51EF63EB6}"/>
              </a:ext>
            </a:extLst>
          </p:cNvPr>
          <p:cNvSpPr>
            <a:spLocks noGrp="1"/>
          </p:cNvSpPr>
          <p:nvPr>
            <p:ph idx="1"/>
          </p:nvPr>
        </p:nvSpPr>
        <p:spPr/>
        <p:txBody>
          <a:bodyPr/>
          <a:lstStyle/>
          <a:p>
            <a:r>
              <a:rPr lang="en-US" dirty="0"/>
              <a:t>Git!! Any systematic way to collaborate</a:t>
            </a:r>
          </a:p>
          <a:p>
            <a:r>
              <a:rPr lang="en-US" dirty="0"/>
              <a:t>Random forest or </a:t>
            </a:r>
            <a:r>
              <a:rPr lang="en-US" dirty="0" err="1"/>
              <a:t>XGBoost</a:t>
            </a:r>
            <a:r>
              <a:rPr lang="en-US" dirty="0"/>
              <a:t>?</a:t>
            </a:r>
          </a:p>
          <a:p>
            <a:r>
              <a:rPr lang="en-US" dirty="0"/>
              <a:t>Leadership opportunity – host a conference?</a:t>
            </a:r>
          </a:p>
          <a:p>
            <a:r>
              <a:rPr lang="en-US" dirty="0"/>
              <a:t>Python preferably, but R works too</a:t>
            </a:r>
          </a:p>
          <a:p>
            <a:endParaRPr lang="en-US" dirty="0"/>
          </a:p>
          <a:p>
            <a:r>
              <a:rPr lang="en-US" dirty="0"/>
              <a:t>Recommended websites with great articles:</a:t>
            </a:r>
          </a:p>
          <a:p>
            <a:pPr lvl="1"/>
            <a:r>
              <a:rPr lang="en-US" dirty="0">
                <a:hlinkClick r:id="rId2"/>
              </a:rPr>
              <a:t>https://towardsdatascience.com/</a:t>
            </a:r>
            <a:endParaRPr lang="en-US" dirty="0"/>
          </a:p>
          <a:p>
            <a:endParaRPr lang="en-US" dirty="0"/>
          </a:p>
        </p:txBody>
      </p:sp>
      <p:pic>
        <p:nvPicPr>
          <p:cNvPr id="4" name="Picture 3">
            <a:extLst>
              <a:ext uri="{FF2B5EF4-FFF2-40B4-BE49-F238E27FC236}">
                <a16:creationId xmlns:a16="http://schemas.microsoft.com/office/drawing/2014/main" id="{16031D21-3BC3-4644-A607-DDF16988D5A8}"/>
              </a:ext>
            </a:extLst>
          </p:cNvPr>
          <p:cNvPicPr>
            <a:picLocks noChangeAspect="1"/>
          </p:cNvPicPr>
          <p:nvPr/>
        </p:nvPicPr>
        <p:blipFill>
          <a:blip r:embed="rId3"/>
          <a:stretch>
            <a:fillRect/>
          </a:stretch>
        </p:blipFill>
        <p:spPr>
          <a:xfrm>
            <a:off x="6722075" y="1343650"/>
            <a:ext cx="4577061" cy="5332708"/>
          </a:xfrm>
          <a:prstGeom prst="rect">
            <a:avLst/>
          </a:prstGeom>
        </p:spPr>
      </p:pic>
    </p:spTree>
    <p:extLst>
      <p:ext uri="{BB962C8B-B14F-4D97-AF65-F5344CB8AC3E}">
        <p14:creationId xmlns:p14="http://schemas.microsoft.com/office/powerpoint/2010/main" val="1240126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3876A-F966-AC45-814B-7D2CD59030B4}"/>
              </a:ext>
            </a:extLst>
          </p:cNvPr>
          <p:cNvSpPr>
            <a:spLocks noGrp="1"/>
          </p:cNvSpPr>
          <p:nvPr>
            <p:ph type="title"/>
          </p:nvPr>
        </p:nvSpPr>
        <p:spPr/>
        <p:txBody>
          <a:bodyPr/>
          <a:lstStyle/>
          <a:p>
            <a:r>
              <a:rPr lang="en-US" dirty="0"/>
              <a:t>Bootcamps, Fellowships and Online Classes</a:t>
            </a:r>
          </a:p>
        </p:txBody>
      </p:sp>
      <p:sp>
        <p:nvSpPr>
          <p:cNvPr id="3" name="Content Placeholder 2">
            <a:extLst>
              <a:ext uri="{FF2B5EF4-FFF2-40B4-BE49-F238E27FC236}">
                <a16:creationId xmlns:a16="http://schemas.microsoft.com/office/drawing/2014/main" id="{75076D66-5266-6C48-8A8B-83F7B4161CB0}"/>
              </a:ext>
            </a:extLst>
          </p:cNvPr>
          <p:cNvSpPr>
            <a:spLocks noGrp="1"/>
          </p:cNvSpPr>
          <p:nvPr>
            <p:ph idx="1"/>
          </p:nvPr>
        </p:nvSpPr>
        <p:spPr/>
        <p:txBody>
          <a:bodyPr/>
          <a:lstStyle/>
          <a:p>
            <a:r>
              <a:rPr lang="en-US" dirty="0"/>
              <a:t>Bootcamps:</a:t>
            </a:r>
          </a:p>
          <a:p>
            <a:pPr lvl="1"/>
            <a:r>
              <a:rPr lang="en-US" dirty="0">
                <a:hlinkClick r:id="rId2"/>
              </a:rPr>
              <a:t>Data Science Dojo</a:t>
            </a:r>
            <a:r>
              <a:rPr lang="en-US" dirty="0"/>
              <a:t> (1 week)</a:t>
            </a:r>
          </a:p>
          <a:p>
            <a:pPr lvl="1"/>
            <a:r>
              <a:rPr lang="en-US" dirty="0">
                <a:hlinkClick r:id="rId3"/>
              </a:rPr>
              <a:t>Science to Data Science</a:t>
            </a:r>
            <a:r>
              <a:rPr lang="en-US" dirty="0"/>
              <a:t> (5 weeks)</a:t>
            </a:r>
          </a:p>
          <a:p>
            <a:r>
              <a:rPr lang="en-US" dirty="0"/>
              <a:t>Fellowships:</a:t>
            </a:r>
          </a:p>
          <a:p>
            <a:pPr lvl="1"/>
            <a:r>
              <a:rPr lang="en-US" dirty="0">
                <a:hlinkClick r:id="rId4"/>
              </a:rPr>
              <a:t>The Data Incubator Fellowship Program</a:t>
            </a:r>
            <a:r>
              <a:rPr lang="en-US" dirty="0"/>
              <a:t> (8 weeks)</a:t>
            </a:r>
          </a:p>
          <a:p>
            <a:pPr lvl="1"/>
            <a:r>
              <a:rPr lang="en-US" dirty="0">
                <a:hlinkClick r:id="rId5"/>
              </a:rPr>
              <a:t>Insight Data Science Fellows</a:t>
            </a:r>
            <a:r>
              <a:rPr lang="en-US" dirty="0"/>
              <a:t> (7 weeks)</a:t>
            </a:r>
          </a:p>
          <a:p>
            <a:r>
              <a:rPr lang="en-US" dirty="0"/>
              <a:t>Online classes:</a:t>
            </a:r>
          </a:p>
          <a:p>
            <a:pPr lvl="1"/>
            <a:r>
              <a:rPr lang="en-US" dirty="0">
                <a:hlinkClick r:id="rId6"/>
              </a:rPr>
              <a:t>Andrew Ng Coursera class</a:t>
            </a:r>
            <a:r>
              <a:rPr lang="en-US" dirty="0"/>
              <a:t> (standard)</a:t>
            </a:r>
          </a:p>
        </p:txBody>
      </p:sp>
    </p:spTree>
    <p:extLst>
      <p:ext uri="{BB962C8B-B14F-4D97-AF65-F5344CB8AC3E}">
        <p14:creationId xmlns:p14="http://schemas.microsoft.com/office/powerpoint/2010/main" val="183339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94090-A33B-D64F-83EF-54586EB15EE7}"/>
              </a:ext>
            </a:extLst>
          </p:cNvPr>
          <p:cNvSpPr>
            <a:spLocks noGrp="1"/>
          </p:cNvSpPr>
          <p:nvPr>
            <p:ph type="title"/>
          </p:nvPr>
        </p:nvSpPr>
        <p:spPr/>
        <p:txBody>
          <a:bodyPr/>
          <a:lstStyle/>
          <a:p>
            <a:r>
              <a:rPr lang="en-US" dirty="0"/>
              <a:t>Considerations for your Job Search</a:t>
            </a:r>
          </a:p>
        </p:txBody>
      </p:sp>
      <p:sp>
        <p:nvSpPr>
          <p:cNvPr id="3" name="Content Placeholder 2">
            <a:extLst>
              <a:ext uri="{FF2B5EF4-FFF2-40B4-BE49-F238E27FC236}">
                <a16:creationId xmlns:a16="http://schemas.microsoft.com/office/drawing/2014/main" id="{CB5550C5-FB53-FD4A-8F2B-3A0C13E7C729}"/>
              </a:ext>
            </a:extLst>
          </p:cNvPr>
          <p:cNvSpPr>
            <a:spLocks noGrp="1"/>
          </p:cNvSpPr>
          <p:nvPr>
            <p:ph idx="1"/>
          </p:nvPr>
        </p:nvSpPr>
        <p:spPr>
          <a:xfrm>
            <a:off x="677334" y="1396314"/>
            <a:ext cx="8596668" cy="5090983"/>
          </a:xfrm>
        </p:spPr>
        <p:txBody>
          <a:bodyPr>
            <a:normAutofit/>
          </a:bodyPr>
          <a:lstStyle/>
          <a:p>
            <a:endParaRPr lang="en-US" dirty="0"/>
          </a:p>
          <a:p>
            <a:r>
              <a:rPr lang="en-US" dirty="0"/>
              <a:t>Location / Remote work</a:t>
            </a:r>
          </a:p>
          <a:p>
            <a:r>
              <a:rPr lang="en-US" dirty="0"/>
              <a:t>Consulting </a:t>
            </a:r>
          </a:p>
          <a:p>
            <a:pPr lvl="1"/>
            <a:r>
              <a:rPr lang="en-US" dirty="0"/>
              <a:t>Get to see if you like it. If you don’t, doesn’t look bad on your resume to leave.</a:t>
            </a:r>
          </a:p>
          <a:p>
            <a:r>
              <a:rPr lang="en-US" dirty="0"/>
              <a:t>Internships not what you’d want them to be – we’re all expected to learn on the job, internships are for current data science students to do a small project with real world data</a:t>
            </a:r>
          </a:p>
          <a:p>
            <a:r>
              <a:rPr lang="en-US" dirty="0"/>
              <a:t>Glassdoor has company reviews in addition to job postings</a:t>
            </a:r>
          </a:p>
          <a:p>
            <a:r>
              <a:rPr lang="en-US" dirty="0"/>
              <a:t>Red flags:</a:t>
            </a:r>
          </a:p>
          <a:p>
            <a:pPr lvl="1"/>
            <a:r>
              <a:rPr lang="en-US" dirty="0"/>
              <a:t>Job description has a lot of </a:t>
            </a:r>
          </a:p>
          <a:p>
            <a:pPr lvl="2"/>
            <a:r>
              <a:rPr lang="en-US" dirty="0"/>
              <a:t>Report writing (they need a data analyst)</a:t>
            </a:r>
          </a:p>
          <a:p>
            <a:pPr lvl="1"/>
            <a:r>
              <a:rPr lang="en-US" dirty="0"/>
              <a:t>The salary range is too low with no higher positions (e.g. Data Scientist II)</a:t>
            </a:r>
          </a:p>
          <a:p>
            <a:pPr lvl="1"/>
            <a:r>
              <a:rPr lang="en-US" dirty="0"/>
              <a:t>You’re the only data scientist on the team (if you’re new to the field)</a:t>
            </a:r>
          </a:p>
          <a:p>
            <a:endParaRPr lang="en-US" dirty="0"/>
          </a:p>
        </p:txBody>
      </p:sp>
    </p:spTree>
    <p:extLst>
      <p:ext uri="{BB962C8B-B14F-4D97-AF65-F5344CB8AC3E}">
        <p14:creationId xmlns:p14="http://schemas.microsoft.com/office/powerpoint/2010/main" val="34089654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3727</TotalTime>
  <Words>961</Words>
  <Application>Microsoft Macintosh PowerPoint</Application>
  <PresentationFormat>Widescreen</PresentationFormat>
  <Paragraphs>114</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Data Science Careers: A primer for academics looking to switch to industry</vt:lpstr>
      <vt:lpstr>My journey (to date)</vt:lpstr>
      <vt:lpstr>An unflattering comparison</vt:lpstr>
      <vt:lpstr>Careers in Big Data</vt:lpstr>
      <vt:lpstr>Careers in Big Data - abridged</vt:lpstr>
      <vt:lpstr>Career Prep</vt:lpstr>
      <vt:lpstr>What to pick up while still in school</vt:lpstr>
      <vt:lpstr>Bootcamps, Fellowships and Online Classes</vt:lpstr>
      <vt:lpstr>Considerations for your Job Search</vt:lpstr>
      <vt:lpstr>Typical interview process</vt:lpstr>
      <vt:lpstr>Resume tips</vt:lpstr>
      <vt:lpstr>Preparing for Code Screening</vt:lpstr>
      <vt:lpstr>Negotiate for Salary</vt:lpstr>
      <vt:lpstr>Once you have your job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Careers: A primer for academics looking to switch to industry</dc:title>
  <dc:creator>Olson, Pokie</dc:creator>
  <cp:lastModifiedBy>Olson, Pokie</cp:lastModifiedBy>
  <cp:revision>23</cp:revision>
  <dcterms:created xsi:type="dcterms:W3CDTF">2020-04-26T01:26:21Z</dcterms:created>
  <dcterms:modified xsi:type="dcterms:W3CDTF">2020-04-28T15:34:17Z</dcterms:modified>
</cp:coreProperties>
</file>

<file path=docProps/thumbnail.jpeg>
</file>